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notesMasterIdLst>
    <p:notesMasterId r:id="rId30"/>
  </p:notesMasterIdLst>
  <p:sldIdLst>
    <p:sldId id="257" r:id="rId2"/>
    <p:sldId id="309" r:id="rId3"/>
    <p:sldId id="259" r:id="rId4"/>
    <p:sldId id="260" r:id="rId5"/>
    <p:sldId id="261" r:id="rId6"/>
    <p:sldId id="262" r:id="rId7"/>
    <p:sldId id="263" r:id="rId8"/>
    <p:sldId id="264" r:id="rId9"/>
    <p:sldId id="315" r:id="rId10"/>
    <p:sldId id="266" r:id="rId11"/>
    <p:sldId id="267" r:id="rId12"/>
    <p:sldId id="268" r:id="rId13"/>
    <p:sldId id="269" r:id="rId14"/>
    <p:sldId id="270" r:id="rId15"/>
    <p:sldId id="298" r:id="rId16"/>
    <p:sldId id="272" r:id="rId17"/>
    <p:sldId id="273" r:id="rId18"/>
    <p:sldId id="316" r:id="rId19"/>
    <p:sldId id="317" r:id="rId20"/>
    <p:sldId id="318" r:id="rId21"/>
    <p:sldId id="319" r:id="rId22"/>
    <p:sldId id="320" r:id="rId23"/>
    <p:sldId id="321" r:id="rId24"/>
    <p:sldId id="322" r:id="rId25"/>
    <p:sldId id="323" r:id="rId26"/>
    <p:sldId id="324" r:id="rId27"/>
    <p:sldId id="325" r:id="rId28"/>
    <p:sldId id="312"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2738" autoAdjust="0"/>
    <p:restoredTop sz="91623" autoAdjust="0"/>
  </p:normalViewPr>
  <p:slideViewPr>
    <p:cSldViewPr snapToGrid="0">
      <p:cViewPr varScale="1">
        <p:scale>
          <a:sx n="54" d="100"/>
          <a:sy n="54" d="100"/>
        </p:scale>
        <p:origin x="84" y="268"/>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smtClean="0"/>
            <a:t>Observe</a:t>
          </a:r>
          <a:endParaRPr lang="en-US" dirty="0"/>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smtClean="0"/>
            <a:t>Inquire</a:t>
          </a:r>
          <a:endParaRPr lang="en-US" dirty="0"/>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smtClean="0"/>
            <a:t>Diagnose</a:t>
          </a:r>
          <a:endParaRPr lang="en-US" dirty="0"/>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smtClean="0"/>
            <a:t>Design</a:t>
          </a:r>
          <a:endParaRPr lang="en-US" dirty="0"/>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smtClean="0"/>
            <a:t>Assess Student Learning</a:t>
          </a:r>
          <a:endParaRPr lang="en-US" dirty="0"/>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smtClean="0"/>
            <a:t>Teach</a:t>
          </a:r>
          <a:endParaRPr lang="en-US" dirty="0"/>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smtClean="0">
              <a:solidFill>
                <a:schemeClr val="tx1"/>
              </a:solidFill>
            </a:rPr>
            <a:t>Fluency Practice</a:t>
          </a:r>
          <a:endParaRPr lang="en-US" sz="2000" dirty="0">
            <a:solidFill>
              <a:schemeClr val="tx1"/>
            </a:solidFill>
          </a:endParaRP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smtClean="0"/>
            <a:t>Whole Class Choral Reading</a:t>
          </a:r>
          <a:endParaRPr lang="en-US" dirty="0"/>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smtClean="0">
              <a:solidFill>
                <a:schemeClr val="tx1"/>
              </a:solidFill>
            </a:rPr>
            <a:t>Word Work (</a:t>
          </a:r>
          <a:r>
            <a:rPr lang="en-US" sz="1500" dirty="0" smtClean="0">
              <a:solidFill>
                <a:schemeClr val="tx1"/>
              </a:solidFill>
            </a:rPr>
            <a:t>PA, Phonics, and Vocabulary</a:t>
          </a:r>
          <a:r>
            <a:rPr lang="en-US" sz="1800" dirty="0" smtClean="0">
              <a:solidFill>
                <a:schemeClr val="tx1"/>
              </a:solidFill>
            </a:rPr>
            <a:t>) </a:t>
          </a:r>
          <a:endParaRPr lang="en-US" sz="1800" dirty="0">
            <a:solidFill>
              <a:schemeClr val="tx1"/>
            </a:solidFill>
          </a:endParaRP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smtClean="0"/>
        </a:p>
        <a:p>
          <a:r>
            <a:rPr lang="en-US" sz="2000" dirty="0" smtClean="0">
              <a:solidFill>
                <a:schemeClr val="tx1"/>
              </a:solidFill>
            </a:rPr>
            <a:t>Refining Reading (R</a:t>
          </a:r>
          <a:r>
            <a:rPr lang="en-US" sz="2000" dirty="0" smtClean="0">
              <a:solidFill>
                <a:schemeClr val="tx1"/>
              </a:solidFill>
              <a:latin typeface="Times New Roman"/>
              <a:cs typeface="Times New Roman"/>
            </a:rPr>
            <a:t>²</a:t>
          </a:r>
          <a:r>
            <a:rPr lang="en-US" sz="2000" dirty="0" smtClean="0">
              <a:solidFill>
                <a:schemeClr val="tx1"/>
              </a:solidFill>
            </a:rPr>
            <a:t>)</a:t>
          </a:r>
        </a:p>
        <a:p>
          <a:r>
            <a:rPr lang="en-US" sz="2000" dirty="0" smtClean="0">
              <a:solidFill>
                <a:schemeClr val="tx1"/>
              </a:solidFill>
            </a:rPr>
            <a:t>Time</a:t>
          </a:r>
          <a:endParaRPr lang="en-US" sz="2000" dirty="0">
            <a:solidFill>
              <a:schemeClr val="tx1"/>
            </a:solidFill>
          </a:endParaRP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smtClean="0"/>
            <a:t>Guided Reading</a:t>
          </a:r>
          <a:endParaRPr lang="en-US" dirty="0"/>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smtClean="0">
              <a:solidFill>
                <a:schemeClr val="tx1"/>
              </a:solidFill>
            </a:rPr>
            <a:t>Comprehension </a:t>
          </a:r>
          <a:endParaRPr lang="en-US" sz="1200" dirty="0">
            <a:solidFill>
              <a:schemeClr val="tx1"/>
            </a:solidFill>
          </a:endParaRP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smtClean="0"/>
            <a:t>Mini lesson</a:t>
          </a:r>
          <a:endParaRPr lang="en-US" dirty="0"/>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smtClean="0"/>
            <a:t>Differentiated fluency practice</a:t>
          </a:r>
          <a:endParaRPr lang="en-US" dirty="0"/>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smtClean="0"/>
            <a:t>Independent reading </a:t>
          </a:r>
          <a:endParaRPr lang="en-US" dirty="0"/>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smtClean="0"/>
            <a:t>Mini Lesson</a:t>
          </a:r>
          <a:endParaRPr lang="en-US" dirty="0"/>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smtClean="0"/>
            <a:t> Differentiated word work practice</a:t>
          </a:r>
          <a:endParaRPr lang="en-US" dirty="0"/>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smtClean="0"/>
            <a:t>Read aloud/think aloud</a:t>
          </a:r>
          <a:endParaRPr lang="en-US" dirty="0"/>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smtClean="0"/>
            <a:t>Literature and informational standards</a:t>
          </a:r>
          <a:endParaRPr lang="en-US" dirty="0"/>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smtClean="0"/>
            <a:t>Writing about your Reading</a:t>
          </a:r>
          <a:endParaRPr lang="en-US" dirty="0"/>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smtClean="0"/>
            <a:t>Shared Reading</a:t>
          </a:r>
          <a:endParaRPr lang="en-US" dirty="0"/>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smtClean="0"/>
            <a:t>Closure/Share time</a:t>
          </a:r>
          <a:endParaRPr lang="en-US" dirty="0"/>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smtClean="0"/>
            <a:t> Closure/Share time</a:t>
          </a:r>
          <a:endParaRPr lang="en-US" dirty="0"/>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smtClean="0"/>
            <a:t> Closure/Share time</a:t>
          </a:r>
          <a:endParaRPr lang="en-US" dirty="0"/>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smtClean="0"/>
            <a:t>Closure/Share time</a:t>
          </a:r>
          <a:endParaRPr lang="en-US" dirty="0"/>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smtClean="0"/>
            <a:t> 5-10% of allocated time</a:t>
          </a:r>
          <a:endParaRPr lang="en-US" dirty="0"/>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smtClean="0"/>
            <a:t>20-40% of allocated time</a:t>
          </a:r>
          <a:endParaRPr lang="en-US" dirty="0"/>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t>
          </a:r>
          <a:r>
            <a:rPr lang="en-US" dirty="0" smtClean="0">
              <a:solidFill>
                <a:schemeClr val="tx1"/>
              </a:solidFill>
            </a:rPr>
            <a:t>Assessment: </a:t>
          </a:r>
          <a:r>
            <a:rPr lang="en-US" dirty="0">
              <a:solidFill>
                <a:schemeClr val="tx1"/>
              </a:solidFill>
            </a:rPr>
            <a:t>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smtClean="0">
              <a:solidFill>
                <a:schemeClr val="tx1"/>
              </a:solidFill>
            </a:rPr>
            <a:t>Strategize/Teach</a:t>
          </a:r>
        </a:p>
        <a:p>
          <a:r>
            <a:rPr lang="en-US" dirty="0" smtClean="0">
              <a:solidFill>
                <a:schemeClr val="tx1"/>
              </a:solidFill>
            </a:rPr>
            <a:t>Differentiate Instruction and Intervention</a:t>
          </a:r>
          <a:endParaRPr lang="en-US" dirty="0">
            <a:solidFill>
              <a:schemeClr val="tx1"/>
            </a:solidFill>
          </a:endParaRP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26CBAD63-19C9-4042-801A-FCE67C4475CB}" type="presOf" srcId="{96E8FC0F-6283-44C5-9E12-DBEAF44B96AF}" destId="{8513FB1E-B849-4B5F-9EAA-2FA770C69E7C}"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2EC4BDE9-543C-4C98-B2C3-FD57F3D045E5}" type="presOf" srcId="{2B62D6BF-3A9C-4025-BC3B-DED4F65CA47B}" destId="{BF99EAC7-FFD0-43ED-8A5C-81AB2C56AE94}" srcOrd="0" destOrd="0" presId="urn:microsoft.com/office/officeart/2005/8/layout/cycle5"/>
    <dgm:cxn modelId="{144E21F6-316F-495F-977A-FA3DC29CFAFE}" type="presOf" srcId="{74468751-080D-4452-8BF9-FCAEA775F96A}" destId="{01E8F650-8C9C-4CAB-8C2B-9AA308CC64EB}" srcOrd="0" destOrd="0" presId="urn:microsoft.com/office/officeart/2005/8/layout/cycle5"/>
    <dgm:cxn modelId="{C0924FE8-7D38-4D71-BE57-96AF965F437C}" type="presOf" srcId="{E34C99AB-C6D5-4508-84FF-1A6EA8A9E59E}" destId="{205F2BF5-E970-4370-A83E-DE102CF7DDC8}" srcOrd="0" destOrd="0" presId="urn:microsoft.com/office/officeart/2005/8/layout/cycle5"/>
    <dgm:cxn modelId="{45B568BB-C30F-4735-8AFE-62B6E2CE66E9}" type="presOf" srcId="{06132753-ABEC-4B30-B9DF-E775D3246DB9}" destId="{2C325EB2-7D5A-47D2-9349-D69D85F1DDAD}" srcOrd="0" destOrd="0" presId="urn:microsoft.com/office/officeart/2005/8/layout/cycle5"/>
    <dgm:cxn modelId="{3FD886C1-972E-421A-AB0A-11E9FFE77DA2}" type="presOf" srcId="{36718A72-C635-4700-B6AF-647EBE6AE9E1}" destId="{2E720B26-6BF2-4BA7-8AE7-54D60E76A8F5}" srcOrd="0" destOrd="0" presId="urn:microsoft.com/office/officeart/2005/8/layout/cycle5"/>
    <dgm:cxn modelId="{27AA8A52-8172-4CD0-B195-A9BD8DC39B76}" type="presOf" srcId="{04009CC4-02D9-4481-9280-2CE762CFC6A3}" destId="{71DD129E-1557-4088-A6B0-34D4ED2D7718}"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65AB4649-F758-46A4-8AB7-F672D2059171}" type="presOf" srcId="{DF1D113F-0A54-407A-9CFC-695A5F71D5C8}" destId="{07C5B955-8109-42E9-8646-E931F71B2CAD}"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7712DD1D-37D5-43E0-BAD7-F8ABC63CB040}" type="presOf" srcId="{5996F9D2-D747-4C77-886D-E320C62E1E7D}" destId="{BAB4FE5A-04F8-46B9-92C8-C9985FA5A56A}" srcOrd="0" destOrd="0" presId="urn:microsoft.com/office/officeart/2005/8/layout/cycle5"/>
    <dgm:cxn modelId="{1E5E6352-12BC-4F09-8B52-AF2FBDFAFCA5}" type="presOf" srcId="{7AC07A74-C07F-416D-BD5F-9E5B6DBC0BB9}" destId="{73978B89-55E0-4727-AFEC-3DA78C34A0DD}"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F8D63282-D68D-4BDE-9FBD-0EABC0F57D3A}" srcId="{96E8FC0F-6283-44C5-9E12-DBEAF44B96AF}" destId="{B3DD83AF-284B-4170-9033-54F6179917D7}" srcOrd="4" destOrd="0" parTransId="{865F258F-63E5-4C8F-8C18-72D014188C52}" sibTransId="{7AC07A74-C07F-416D-BD5F-9E5B6DBC0BB9}"/>
    <dgm:cxn modelId="{AC1F0961-C49F-4545-8E61-0931769B811D}" type="presOf" srcId="{B3DD83AF-284B-4170-9033-54F6179917D7}" destId="{FB84403D-89C3-44B0-A20D-0BFD20AD9755}" srcOrd="0" destOrd="0" presId="urn:microsoft.com/office/officeart/2005/8/layout/cycle5"/>
    <dgm:cxn modelId="{237242E3-6101-4B3C-9290-AA6F3B4E0431}" type="presParOf" srcId="{8513FB1E-B849-4B5F-9EAA-2FA770C69E7C}" destId="{07C5B955-8109-42E9-8646-E931F71B2CAD}" srcOrd="0" destOrd="0" presId="urn:microsoft.com/office/officeart/2005/8/layout/cycle5"/>
    <dgm:cxn modelId="{F86064D2-9DF9-4DC1-9BDE-AD8E5C97186B}" type="presParOf" srcId="{8513FB1E-B849-4B5F-9EAA-2FA770C69E7C}" destId="{49F86AAD-E0CB-4BE9-A8CC-0ADE39AD32EC}" srcOrd="1" destOrd="0" presId="urn:microsoft.com/office/officeart/2005/8/layout/cycle5"/>
    <dgm:cxn modelId="{85EECA74-8EF1-4E8C-BB5A-853E4C4C2574}" type="presParOf" srcId="{8513FB1E-B849-4B5F-9EAA-2FA770C69E7C}" destId="{BAB4FE5A-04F8-46B9-92C8-C9985FA5A56A}" srcOrd="2" destOrd="0" presId="urn:microsoft.com/office/officeart/2005/8/layout/cycle5"/>
    <dgm:cxn modelId="{2FA76B22-1743-44DA-800D-D65DF8DE68A8}" type="presParOf" srcId="{8513FB1E-B849-4B5F-9EAA-2FA770C69E7C}" destId="{2E720B26-6BF2-4BA7-8AE7-54D60E76A8F5}" srcOrd="3" destOrd="0" presId="urn:microsoft.com/office/officeart/2005/8/layout/cycle5"/>
    <dgm:cxn modelId="{727800AD-D177-447C-88B2-D1D0749C5314}" type="presParOf" srcId="{8513FB1E-B849-4B5F-9EAA-2FA770C69E7C}" destId="{1115ABF6-161C-4D2E-8008-F9650E3A5665}" srcOrd="4" destOrd="0" presId="urn:microsoft.com/office/officeart/2005/8/layout/cycle5"/>
    <dgm:cxn modelId="{991E2D03-7A2B-40D9-AE8E-48FC5F3267D0}" type="presParOf" srcId="{8513FB1E-B849-4B5F-9EAA-2FA770C69E7C}" destId="{205F2BF5-E970-4370-A83E-DE102CF7DDC8}" srcOrd="5" destOrd="0" presId="urn:microsoft.com/office/officeart/2005/8/layout/cycle5"/>
    <dgm:cxn modelId="{AD9BB0BE-DDD0-46FF-986A-C909BA1E011D}" type="presParOf" srcId="{8513FB1E-B849-4B5F-9EAA-2FA770C69E7C}" destId="{BF99EAC7-FFD0-43ED-8A5C-81AB2C56AE94}" srcOrd="6" destOrd="0" presId="urn:microsoft.com/office/officeart/2005/8/layout/cycle5"/>
    <dgm:cxn modelId="{00F323AA-04FE-407C-92AB-8EBE0A9E32A3}" type="presParOf" srcId="{8513FB1E-B849-4B5F-9EAA-2FA770C69E7C}" destId="{8DFA4B35-A400-481D-BA69-AFA40B9C0F80}" srcOrd="7" destOrd="0" presId="urn:microsoft.com/office/officeart/2005/8/layout/cycle5"/>
    <dgm:cxn modelId="{880C367D-0A76-440E-AFBE-1676037DEA1B}" type="presParOf" srcId="{8513FB1E-B849-4B5F-9EAA-2FA770C69E7C}" destId="{2C325EB2-7D5A-47D2-9349-D69D85F1DDAD}" srcOrd="8" destOrd="0" presId="urn:microsoft.com/office/officeart/2005/8/layout/cycle5"/>
    <dgm:cxn modelId="{DD0C413E-39B7-4AB1-AB62-390CCCD736C7}" type="presParOf" srcId="{8513FB1E-B849-4B5F-9EAA-2FA770C69E7C}" destId="{71DD129E-1557-4088-A6B0-34D4ED2D7718}" srcOrd="9" destOrd="0" presId="urn:microsoft.com/office/officeart/2005/8/layout/cycle5"/>
    <dgm:cxn modelId="{2FA7B575-31CF-47D8-B0CB-F1BBA37BDDAD}" type="presParOf" srcId="{8513FB1E-B849-4B5F-9EAA-2FA770C69E7C}" destId="{E53861A2-A9AE-4B14-B250-25B1EB5255DA}" srcOrd="10" destOrd="0" presId="urn:microsoft.com/office/officeart/2005/8/layout/cycle5"/>
    <dgm:cxn modelId="{699A281B-85A9-44D8-9C70-45F29D41C85F}" type="presParOf" srcId="{8513FB1E-B849-4B5F-9EAA-2FA770C69E7C}" destId="{01E8F650-8C9C-4CAB-8C2B-9AA308CC64EB}" srcOrd="11" destOrd="0" presId="urn:microsoft.com/office/officeart/2005/8/layout/cycle5"/>
    <dgm:cxn modelId="{D3436751-13B0-4CAF-B2C9-3774BEEDEB3F}" type="presParOf" srcId="{8513FB1E-B849-4B5F-9EAA-2FA770C69E7C}" destId="{FB84403D-89C3-44B0-A20D-0BFD20AD9755}" srcOrd="12" destOrd="0" presId="urn:microsoft.com/office/officeart/2005/8/layout/cycle5"/>
    <dgm:cxn modelId="{E65EED98-5672-4A6C-9EAE-84AB0FFBAEF6}" type="presParOf" srcId="{8513FB1E-B849-4B5F-9EAA-2FA770C69E7C}" destId="{F4B6A345-0C99-4D3B-84F5-398A15FCFD32}" srcOrd="13" destOrd="0" presId="urn:microsoft.com/office/officeart/2005/8/layout/cycle5"/>
    <dgm:cxn modelId="{1FC9B175-57CD-425A-96F8-FA10290303E8}"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DF127895-B7BE-470B-A179-1669F8038BE7}" type="presOf" srcId="{7AC07A74-C07F-416D-BD5F-9E5B6DBC0BB9}" destId="{73978B89-55E0-4727-AFEC-3DA78C34A0DD}" srcOrd="0" destOrd="0" presId="urn:microsoft.com/office/officeart/2005/8/layout/cycle5"/>
    <dgm:cxn modelId="{4B7B73D6-8437-4574-BFB5-887A02D481F3}" type="presOf" srcId="{2B62D6BF-3A9C-4025-BC3B-DED4F65CA47B}" destId="{BF99EAC7-FFD0-43ED-8A5C-81AB2C56AE94}" srcOrd="0" destOrd="0" presId="urn:microsoft.com/office/officeart/2005/8/layout/cycle5"/>
    <dgm:cxn modelId="{9AC4C850-C78D-489C-A72D-D7BA12FC2544}" type="presOf" srcId="{96E8FC0F-6283-44C5-9E12-DBEAF44B96AF}" destId="{8513FB1E-B849-4B5F-9EAA-2FA770C69E7C}" srcOrd="0" destOrd="0" presId="urn:microsoft.com/office/officeart/2005/8/layout/cycle5"/>
    <dgm:cxn modelId="{694779A1-AC1F-4F1A-B499-0AABFC64F158}" type="presOf" srcId="{E34C99AB-C6D5-4508-84FF-1A6EA8A9E59E}" destId="{205F2BF5-E970-4370-A83E-DE102CF7DDC8}" srcOrd="0" destOrd="0" presId="urn:microsoft.com/office/officeart/2005/8/layout/cycle5"/>
    <dgm:cxn modelId="{6F7D05C1-6049-4AB5-A0C0-C6E31CB61646}" type="presOf" srcId="{36718A72-C635-4700-B6AF-647EBE6AE9E1}" destId="{2E720B26-6BF2-4BA7-8AE7-54D60E76A8F5}" srcOrd="0" destOrd="0" presId="urn:microsoft.com/office/officeart/2005/8/layout/cycle5"/>
    <dgm:cxn modelId="{25B092C3-576E-4F10-BECD-DAF7ADC5DDDB}" type="presOf" srcId="{DF1D113F-0A54-407A-9CFC-695A5F71D5C8}" destId="{07C5B955-8109-42E9-8646-E931F71B2CAD}" srcOrd="0" destOrd="0" presId="urn:microsoft.com/office/officeart/2005/8/layout/cycle5"/>
    <dgm:cxn modelId="{78ED29C3-9A0F-47EC-9F92-135645588A51}" type="presOf" srcId="{5996F9D2-D747-4C77-886D-E320C62E1E7D}" destId="{BAB4FE5A-04F8-46B9-92C8-C9985FA5A56A}"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B0066417-473F-45C0-B6CF-4DD5453E6393}" srcId="{96E8FC0F-6283-44C5-9E12-DBEAF44B96AF}" destId="{36718A72-C635-4700-B6AF-647EBE6AE9E1}" srcOrd="1" destOrd="0" parTransId="{64531FAC-78CF-438D-BC9A-A64C38EB28B1}" sibTransId="{E34C99AB-C6D5-4508-84FF-1A6EA8A9E59E}"/>
    <dgm:cxn modelId="{D41A4A09-B2CF-48F1-AA67-114A81A8ED6E}" type="presOf" srcId="{04009CC4-02D9-4481-9280-2CE762CFC6A3}" destId="{71DD129E-1557-4088-A6B0-34D4ED2D7718}" srcOrd="0" destOrd="0" presId="urn:microsoft.com/office/officeart/2005/8/layout/cycle5"/>
    <dgm:cxn modelId="{DEB47BDA-AD54-4BCF-B242-B3B8CE2350F6}" type="presOf" srcId="{74468751-080D-4452-8BF9-FCAEA775F96A}" destId="{01E8F650-8C9C-4CAB-8C2B-9AA308CC64EB}" srcOrd="0" destOrd="0" presId="urn:microsoft.com/office/officeart/2005/8/layout/cycle5"/>
    <dgm:cxn modelId="{D0E6E6A4-8ADA-4C3B-9A54-176F7E2702F4}" type="presOf" srcId="{06132753-ABEC-4B30-B9DF-E775D3246DB9}" destId="{2C325EB2-7D5A-47D2-9349-D69D85F1DDAD}"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84DBFFD-38EA-43C5-80F5-F4A184C3A5F8}" type="presOf" srcId="{B3DD83AF-284B-4170-9033-54F6179917D7}" destId="{FB84403D-89C3-44B0-A20D-0BFD20AD9755}"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69C3BF3-B38C-4DB3-B827-1A76F588DD59}" type="presParOf" srcId="{8513FB1E-B849-4B5F-9EAA-2FA770C69E7C}" destId="{07C5B955-8109-42E9-8646-E931F71B2CAD}" srcOrd="0" destOrd="0" presId="urn:microsoft.com/office/officeart/2005/8/layout/cycle5"/>
    <dgm:cxn modelId="{9094566F-7931-404E-B8F1-3E9DCB81B2F8}" type="presParOf" srcId="{8513FB1E-B849-4B5F-9EAA-2FA770C69E7C}" destId="{49F86AAD-E0CB-4BE9-A8CC-0ADE39AD32EC}" srcOrd="1" destOrd="0" presId="urn:microsoft.com/office/officeart/2005/8/layout/cycle5"/>
    <dgm:cxn modelId="{834E4B24-1AB2-4C65-8E0A-2EEBA5E35AA8}" type="presParOf" srcId="{8513FB1E-B849-4B5F-9EAA-2FA770C69E7C}" destId="{BAB4FE5A-04F8-46B9-92C8-C9985FA5A56A}" srcOrd="2" destOrd="0" presId="urn:microsoft.com/office/officeart/2005/8/layout/cycle5"/>
    <dgm:cxn modelId="{9DC0E9A0-D4FA-4BA2-8AD4-A2AD7A025322}" type="presParOf" srcId="{8513FB1E-B849-4B5F-9EAA-2FA770C69E7C}" destId="{2E720B26-6BF2-4BA7-8AE7-54D60E76A8F5}" srcOrd="3" destOrd="0" presId="urn:microsoft.com/office/officeart/2005/8/layout/cycle5"/>
    <dgm:cxn modelId="{4020406B-1450-4513-881E-93F3E8417871}" type="presParOf" srcId="{8513FB1E-B849-4B5F-9EAA-2FA770C69E7C}" destId="{1115ABF6-161C-4D2E-8008-F9650E3A5665}" srcOrd="4" destOrd="0" presId="urn:microsoft.com/office/officeart/2005/8/layout/cycle5"/>
    <dgm:cxn modelId="{CA32DA83-4ACA-4AD1-8C77-E891B3C2EAEC}" type="presParOf" srcId="{8513FB1E-B849-4B5F-9EAA-2FA770C69E7C}" destId="{205F2BF5-E970-4370-A83E-DE102CF7DDC8}" srcOrd="5" destOrd="0" presId="urn:microsoft.com/office/officeart/2005/8/layout/cycle5"/>
    <dgm:cxn modelId="{DC8A146B-4A73-4B69-8027-D808E01CEA67}" type="presParOf" srcId="{8513FB1E-B849-4B5F-9EAA-2FA770C69E7C}" destId="{BF99EAC7-FFD0-43ED-8A5C-81AB2C56AE94}" srcOrd="6" destOrd="0" presId="urn:microsoft.com/office/officeart/2005/8/layout/cycle5"/>
    <dgm:cxn modelId="{67EF506E-D26C-4376-AA2C-C2D12D5BE309}" type="presParOf" srcId="{8513FB1E-B849-4B5F-9EAA-2FA770C69E7C}" destId="{8DFA4B35-A400-481D-BA69-AFA40B9C0F80}" srcOrd="7" destOrd="0" presId="urn:microsoft.com/office/officeart/2005/8/layout/cycle5"/>
    <dgm:cxn modelId="{7724EE6F-3032-443A-9508-AD2BE755BF9B}" type="presParOf" srcId="{8513FB1E-B849-4B5F-9EAA-2FA770C69E7C}" destId="{2C325EB2-7D5A-47D2-9349-D69D85F1DDAD}" srcOrd="8" destOrd="0" presId="urn:microsoft.com/office/officeart/2005/8/layout/cycle5"/>
    <dgm:cxn modelId="{3FC8361C-7584-4048-A39E-F828CD98F938}" type="presParOf" srcId="{8513FB1E-B849-4B5F-9EAA-2FA770C69E7C}" destId="{71DD129E-1557-4088-A6B0-34D4ED2D7718}" srcOrd="9" destOrd="0" presId="urn:microsoft.com/office/officeart/2005/8/layout/cycle5"/>
    <dgm:cxn modelId="{12BFC6D0-C723-49F1-95AB-4605E2C183CA}" type="presParOf" srcId="{8513FB1E-B849-4B5F-9EAA-2FA770C69E7C}" destId="{E53861A2-A9AE-4B14-B250-25B1EB5255DA}" srcOrd="10" destOrd="0" presId="urn:microsoft.com/office/officeart/2005/8/layout/cycle5"/>
    <dgm:cxn modelId="{0C624714-3617-4A68-A52E-EE35D8CAB365}" type="presParOf" srcId="{8513FB1E-B849-4B5F-9EAA-2FA770C69E7C}" destId="{01E8F650-8C9C-4CAB-8C2B-9AA308CC64EB}" srcOrd="11" destOrd="0" presId="urn:microsoft.com/office/officeart/2005/8/layout/cycle5"/>
    <dgm:cxn modelId="{F2D439F0-475E-48AF-B2EC-DA69AD756BAE}" type="presParOf" srcId="{8513FB1E-B849-4B5F-9EAA-2FA770C69E7C}" destId="{FB84403D-89C3-44B0-A20D-0BFD20AD9755}" srcOrd="12" destOrd="0" presId="urn:microsoft.com/office/officeart/2005/8/layout/cycle5"/>
    <dgm:cxn modelId="{F651513F-62A4-4E4E-B2AB-9F29F7ABC6BE}" type="presParOf" srcId="{8513FB1E-B849-4B5F-9EAA-2FA770C69E7C}" destId="{F4B6A345-0C99-4D3B-84F5-398A15FCFD32}" srcOrd="13" destOrd="0" presId="urn:microsoft.com/office/officeart/2005/8/layout/cycle5"/>
    <dgm:cxn modelId="{B00203EB-73C5-4BE1-BDC7-A922495C4815}"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Observe</a:t>
          </a:r>
          <a:endParaRPr lang="en-US" sz="1600" kern="1200" dirty="0"/>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Inquire</a:t>
          </a:r>
          <a:endParaRPr lang="en-US" sz="1600" kern="1200" dirty="0"/>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Diagnose</a:t>
          </a:r>
          <a:endParaRPr lang="en-US" sz="1600" kern="1200" dirty="0"/>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Design</a:t>
          </a:r>
          <a:endParaRPr lang="en-US" sz="1600" kern="1200" dirty="0"/>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Assess Student Learning</a:t>
          </a:r>
          <a:endParaRPr lang="en-US" sz="1600" kern="1200" dirty="0"/>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Teach</a:t>
          </a:r>
          <a:endParaRPr lang="en-US" sz="1600" kern="1200" dirty="0"/>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Guided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Independent reading </a:t>
          </a:r>
          <a:endParaRPr lang="en-US" sz="900" kern="1200" dirty="0"/>
        </a:p>
        <a:p>
          <a:pPr marL="57150" lvl="1" indent="-57150" algn="l" defTabSz="400050">
            <a:lnSpc>
              <a:spcPct val="90000"/>
            </a:lnSpc>
            <a:spcBef>
              <a:spcPct val="0"/>
            </a:spcBef>
            <a:spcAft>
              <a:spcPct val="15000"/>
            </a:spcAft>
            <a:buChar char="••"/>
          </a:pPr>
          <a:r>
            <a:rPr lang="en-US" sz="900" kern="1200" dirty="0" smtClean="0"/>
            <a:t>Writing about your Reading</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Read aloud/think aloud</a:t>
          </a:r>
          <a:endParaRPr lang="en-US" sz="900" kern="1200" dirty="0"/>
        </a:p>
        <a:p>
          <a:pPr marL="57150" lvl="1" indent="-57150" algn="l" defTabSz="400050">
            <a:lnSpc>
              <a:spcPct val="90000"/>
            </a:lnSpc>
            <a:spcBef>
              <a:spcPct val="0"/>
            </a:spcBef>
            <a:spcAft>
              <a:spcPct val="15000"/>
            </a:spcAft>
            <a:buChar char="••"/>
          </a:pPr>
          <a:r>
            <a:rPr lang="en-US" sz="900" kern="1200" dirty="0" smtClean="0"/>
            <a:t>Shared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Literature and informational standards</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 Differentiated word work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20-40% of allocated time</a:t>
          </a:r>
          <a:endParaRPr lang="en-US" sz="900" kern="1200" dirty="0"/>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Whole Class Choral Reading</a:t>
          </a:r>
          <a:endParaRPr lang="en-US" sz="900" kern="1200" dirty="0"/>
        </a:p>
        <a:p>
          <a:pPr marL="57150" lvl="1" indent="-57150" algn="l" defTabSz="400050">
            <a:lnSpc>
              <a:spcPct val="90000"/>
            </a:lnSpc>
            <a:spcBef>
              <a:spcPct val="0"/>
            </a:spcBef>
            <a:spcAft>
              <a:spcPct val="15000"/>
            </a:spcAft>
            <a:buChar char="••"/>
          </a:pPr>
          <a:r>
            <a:rPr lang="en-US" sz="900" kern="1200" dirty="0" smtClean="0"/>
            <a:t>Differentiated fluency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 5-10% of allocated time</a:t>
          </a:r>
          <a:endParaRPr lang="en-US" sz="900" kern="1200" dirty="0"/>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Fluency Practice</a:t>
          </a:r>
          <a:endParaRPr lang="en-US" sz="2000" kern="1200" dirty="0">
            <a:solidFill>
              <a:schemeClr val="tx1"/>
            </a:solidFill>
          </a:endParaRP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Word Work (</a:t>
          </a:r>
          <a:r>
            <a:rPr lang="en-US" sz="1500" kern="1200" dirty="0" smtClean="0">
              <a:solidFill>
                <a:schemeClr val="tx1"/>
              </a:solidFill>
            </a:rPr>
            <a:t>PA, Phonics, and Vocabulary</a:t>
          </a:r>
          <a:r>
            <a:rPr lang="en-US" sz="1800" kern="1200" dirty="0" smtClean="0">
              <a:solidFill>
                <a:schemeClr val="tx1"/>
              </a:solidFill>
            </a:rPr>
            <a:t>) </a:t>
          </a:r>
          <a:endParaRPr lang="en-US" sz="1800" kern="1200" dirty="0">
            <a:solidFill>
              <a:schemeClr val="tx1"/>
            </a:solidFill>
          </a:endParaRP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solidFill>
                <a:schemeClr val="tx1"/>
              </a:solidFill>
            </a:rPr>
            <a:t>Refining Reading (R</a:t>
          </a:r>
          <a:r>
            <a:rPr lang="en-US" sz="2000" kern="1200" dirty="0" smtClean="0">
              <a:solidFill>
                <a:schemeClr val="tx1"/>
              </a:solidFill>
              <a:latin typeface="Times New Roman"/>
              <a:cs typeface="Times New Roman"/>
            </a:rPr>
            <a:t>²</a:t>
          </a:r>
          <a:r>
            <a:rPr lang="en-US" sz="2000" kern="1200" dirty="0" smtClean="0">
              <a:solidFill>
                <a:schemeClr val="tx1"/>
              </a:solidFill>
            </a:rPr>
            <a:t>)</a:t>
          </a:r>
        </a:p>
        <a:p>
          <a:pPr lvl="0" algn="ctr" defTabSz="889000">
            <a:lnSpc>
              <a:spcPct val="90000"/>
            </a:lnSpc>
            <a:spcBef>
              <a:spcPct val="0"/>
            </a:spcBef>
            <a:spcAft>
              <a:spcPct val="35000"/>
            </a:spcAft>
          </a:pPr>
          <a:r>
            <a:rPr lang="en-US" sz="2000" kern="1200" dirty="0" smtClean="0">
              <a:solidFill>
                <a:schemeClr val="tx1"/>
              </a:solidFill>
            </a:rPr>
            <a:t>Time</a:t>
          </a:r>
          <a:endParaRPr lang="en-US" sz="2000" kern="1200" dirty="0">
            <a:solidFill>
              <a:schemeClr val="tx1"/>
            </a:solidFill>
          </a:endParaRP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Comprehension </a:t>
          </a:r>
          <a:endParaRPr lang="en-US" sz="1200" kern="1200" dirty="0">
            <a:solidFill>
              <a:schemeClr val="tx1"/>
            </a:solidFill>
          </a:endParaRP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t>
          </a:r>
          <a:r>
            <a:rPr lang="en-US" sz="1800" kern="1200" dirty="0" smtClean="0">
              <a:solidFill>
                <a:schemeClr val="tx1"/>
              </a:solidFill>
            </a:rPr>
            <a:t>Assessment: </a:t>
          </a:r>
          <a:r>
            <a:rPr lang="en-US" sz="1800" kern="1200" dirty="0">
              <a:solidFill>
                <a:schemeClr val="tx1"/>
              </a:solidFill>
            </a:rPr>
            <a:t>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Strategize/Teach</a:t>
          </a:r>
        </a:p>
        <a:p>
          <a:pPr lvl="0" algn="ctr" defTabSz="800100">
            <a:lnSpc>
              <a:spcPct val="90000"/>
            </a:lnSpc>
            <a:spcBef>
              <a:spcPct val="0"/>
            </a:spcBef>
            <a:spcAft>
              <a:spcPct val="35000"/>
            </a:spcAft>
          </a:pPr>
          <a:r>
            <a:rPr lang="en-US" sz="1800" kern="1200" dirty="0" smtClean="0">
              <a:solidFill>
                <a:schemeClr val="tx1"/>
              </a:solidFill>
            </a:rPr>
            <a:t>Differentiate Instruction and Intervention</a:t>
          </a:r>
          <a:endParaRPr lang="en-US" sz="1800" kern="1200" dirty="0">
            <a:solidFill>
              <a:schemeClr val="tx1"/>
            </a:solidFill>
          </a:endParaRP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40278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p:sp>
      <p:sp>
        <p:nvSpPr>
          <p:cNvPr id="11776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700622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2/1/2017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2/1/2017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a:t>
            </a:r>
            <a:r>
              <a:rPr lang="en-US" altLang="en-US" sz="3000" dirty="0" smtClean="0">
                <a:solidFill>
                  <a:schemeClr val="tx1"/>
                </a:solidFill>
              </a:rPr>
              <a:t>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smtClean="0">
                <a:latin typeface="Calibri" pitchFamily="34" charset="0"/>
                <a:ea typeface="Helvetica" charset="0"/>
                <a:cs typeface="Helvetica" charset="0"/>
                <a:sym typeface="Helvetica" charset="0"/>
              </a:rPr>
              <a:t>Mary K. Morgan</a:t>
            </a:r>
            <a:endParaRPr lang="en-US" sz="2400" dirty="0">
              <a:latin typeface="Calibri" pitchFamily="34" charset="0"/>
              <a:ea typeface="Helvetica" charset="0"/>
              <a:cs typeface="Helvetica" charset="0"/>
              <a:sym typeface="Helvetica" charset="0"/>
            </a:endParaRP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smtClean="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smtClean="0">
                <a:solidFill>
                  <a:schemeClr val="tx1"/>
                </a:solidFill>
              </a:rPr>
              <a:t>Connecting to students’ backgrounds</a:t>
            </a:r>
          </a:p>
          <a:p>
            <a:pPr eaLnBrk="1" hangingPunct="1"/>
            <a:r>
              <a:rPr lang="en-US" altLang="en-US" dirty="0" smtClean="0">
                <a:solidFill>
                  <a:schemeClr val="tx1"/>
                </a:solidFill>
              </a:rPr>
              <a:t>Building on students’ home dialects</a:t>
            </a:r>
          </a:p>
          <a:p>
            <a:pPr eaLnBrk="1" hangingPunct="1"/>
            <a:r>
              <a:rPr lang="en-US" altLang="en-US" dirty="0" smtClean="0">
                <a:solidFill>
                  <a:schemeClr val="tx1"/>
                </a:solidFill>
              </a:rPr>
              <a:t>Planning for dialogic instruction</a:t>
            </a:r>
          </a:p>
          <a:p>
            <a:pPr eaLnBrk="1" hangingPunct="1"/>
            <a:r>
              <a:rPr lang="en-US" altLang="en-US" dirty="0" smtClean="0">
                <a:solidFill>
                  <a:schemeClr val="tx1"/>
                </a:solidFill>
              </a:rPr>
              <a:t>Maintaining a rigorous curriculum</a:t>
            </a:r>
          </a:p>
          <a:p>
            <a:pPr eaLnBrk="1" hangingPunct="1"/>
            <a:r>
              <a:rPr lang="en-US" altLang="en-US" dirty="0" smtClean="0">
                <a:solidFill>
                  <a:schemeClr val="tx1"/>
                </a:solidFill>
              </a:rPr>
              <a:t>Attending to classroom discourse</a:t>
            </a:r>
          </a:p>
          <a:p>
            <a:pPr algn="ctr" eaLnBrk="1" hangingPunct="1">
              <a:buFontTx/>
              <a:buNone/>
            </a:pPr>
            <a:r>
              <a:rPr lang="en-US" altLang="en-US" b="1" i="1" dirty="0" smtClean="0"/>
              <a:t>Be explicit &amp; Scaffold </a:t>
            </a:r>
          </a:p>
          <a:p>
            <a:pPr algn="ctr" eaLnBrk="1" hangingPunct="1">
              <a:buFontTx/>
              <a:buNone/>
            </a:pPr>
            <a:r>
              <a:rPr lang="en-US" altLang="en-US" b="1" i="1" dirty="0" smtClean="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smtClean="0">
                <a:solidFill>
                  <a:schemeClr val="tx1"/>
                </a:solidFill>
              </a:rPr>
              <a:t>Students find comfort in familiar instructional routines and schedules in a well-organized classroom.</a:t>
            </a:r>
          </a:p>
          <a:p>
            <a:pPr>
              <a:defRPr/>
            </a:pPr>
            <a:r>
              <a:rPr lang="en-US" sz="2400" dirty="0" smtClean="0">
                <a:solidFill>
                  <a:schemeClr val="tx1"/>
                </a:solidFill>
              </a:rPr>
              <a:t>Children need to experience a variety of interactive settings: whole class, small groups, and individually each day.</a:t>
            </a:r>
          </a:p>
          <a:p>
            <a:pPr>
              <a:defRPr/>
            </a:pPr>
            <a:r>
              <a:rPr lang="en-US" sz="2400" dirty="0" smtClean="0">
                <a:solidFill>
                  <a:schemeClr val="tx1"/>
                </a:solidFill>
              </a:rPr>
              <a:t>Groups should be flexible, meet the needs of students, and involve research-based instructional practices.</a:t>
            </a:r>
          </a:p>
          <a:p>
            <a:pPr>
              <a:defRPr/>
            </a:pPr>
            <a:r>
              <a:rPr lang="en-US" sz="2400" dirty="0" smtClean="0">
                <a:solidFill>
                  <a:schemeClr val="tx1"/>
                </a:solidFill>
              </a:rPr>
              <a:t>Daily planned, intentional, and explicit instruction of all literacy skills and strategies is essential.</a:t>
            </a:r>
          </a:p>
          <a:p>
            <a:pPr>
              <a:defRPr/>
            </a:pPr>
            <a:r>
              <a:rPr lang="en-US" sz="2400" dirty="0" smtClean="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38932005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smtClean="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smtClean="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smtClean="0"/>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b="1" u="sng"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b="1" u="sng"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3"/>
          <p:cNvSpPr>
            <a:spLocks noGrp="1"/>
          </p:cNvSpPr>
          <p:nvPr>
            <p:ph type="title"/>
          </p:nvPr>
        </p:nvSpPr>
        <p:spPr>
          <a:xfrm>
            <a:off x="1657350" y="468313"/>
            <a:ext cx="4191000" cy="1878012"/>
          </a:xfrm>
        </p:spPr>
        <p:txBody>
          <a:bodyPr>
            <a:normAutofit/>
          </a:bodyPr>
          <a:lstStyle/>
          <a:p>
            <a:r>
              <a:rPr lang="en-US" altLang="en-US" sz="8000" b="1" dirty="0" smtClean="0"/>
              <a:t>CAP #1</a:t>
            </a:r>
          </a:p>
        </p:txBody>
      </p:sp>
      <p:sp>
        <p:nvSpPr>
          <p:cNvPr id="112643" name="Rectangle 1"/>
          <p:cNvSpPr>
            <a:spLocks noChangeArrowheads="1"/>
          </p:cNvSpPr>
          <p:nvPr/>
        </p:nvSpPr>
        <p:spPr bwMode="auto">
          <a:xfrm>
            <a:off x="1657349" y="4284662"/>
            <a:ext cx="9241309"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sz="5400" b="1" i="1" dirty="0">
                <a:solidFill>
                  <a:srgbClr val="7030A0"/>
                </a:solidFill>
              </a:rPr>
              <a:t>Guided Reading with a focus on Individual Prompts</a:t>
            </a:r>
            <a:endParaRPr lang="en-US" altLang="en-US" sz="5400" b="1" i="1"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8350" y="962025"/>
            <a:ext cx="3381375" cy="2828925"/>
          </a:xfrm>
          <a:prstGeom prst="rect">
            <a:avLst/>
          </a:prstGeom>
        </p:spPr>
      </p:pic>
    </p:spTree>
    <p:extLst>
      <p:ext uri="{BB962C8B-B14F-4D97-AF65-F5344CB8AC3E}">
        <p14:creationId xmlns:p14="http://schemas.microsoft.com/office/powerpoint/2010/main" val="31569450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altLang="en-US" smtClean="0">
                <a:solidFill>
                  <a:srgbClr val="FF0000"/>
                </a:solidFill>
              </a:rPr>
              <a:t>Prompts for Guided Reading</a:t>
            </a:r>
          </a:p>
        </p:txBody>
      </p:sp>
      <p:sp>
        <p:nvSpPr>
          <p:cNvPr id="113667" name="Content Placeholder 2"/>
          <p:cNvSpPr>
            <a:spLocks noGrp="1"/>
          </p:cNvSpPr>
          <p:nvPr>
            <p:ph idx="1"/>
          </p:nvPr>
        </p:nvSpPr>
        <p:spPr>
          <a:xfrm>
            <a:off x="1752600" y="1965960"/>
            <a:ext cx="8458200" cy="4160204"/>
          </a:xfrm>
        </p:spPr>
        <p:txBody>
          <a:bodyPr>
            <a:normAutofit fontScale="92500" lnSpcReduction="10000"/>
          </a:bodyPr>
          <a:lstStyle/>
          <a:p>
            <a:r>
              <a:rPr lang="en-US" altLang="en-US" sz="3600" b="1" dirty="0" smtClean="0">
                <a:solidFill>
                  <a:schemeClr val="accent4"/>
                </a:solidFill>
              </a:rPr>
              <a:t>Purpose: Development of an individual reader’s processing system</a:t>
            </a:r>
          </a:p>
          <a:p>
            <a:endParaRPr lang="en-US" altLang="en-US" sz="3600" b="1" dirty="0" smtClean="0">
              <a:solidFill>
                <a:schemeClr val="accent4"/>
              </a:solidFill>
            </a:endParaRPr>
          </a:p>
          <a:p>
            <a:r>
              <a:rPr lang="en-US" altLang="en-US" sz="3600" b="1" dirty="0" smtClean="0">
                <a:solidFill>
                  <a:schemeClr val="accent4"/>
                </a:solidFill>
              </a:rPr>
              <a:t>Using MSV analysis, teachers can accurately prompt a reader to think about different sources of information.</a:t>
            </a:r>
          </a:p>
          <a:p>
            <a:endParaRPr lang="en-US" altLang="en-US" sz="3600" b="1" dirty="0" smtClean="0">
              <a:solidFill>
                <a:schemeClr val="accent4"/>
              </a:solidFill>
            </a:endParaRPr>
          </a:p>
          <a:p>
            <a:r>
              <a:rPr lang="en-US" altLang="en-US" sz="3600" b="1" dirty="0" smtClean="0">
                <a:solidFill>
                  <a:schemeClr val="accent4"/>
                </a:solidFill>
              </a:rPr>
              <a:t>Let’s practice</a:t>
            </a:r>
            <a:r>
              <a:rPr lang="en-US" altLang="en-US" sz="3600" b="1" dirty="0">
                <a:solidFill>
                  <a:schemeClr val="accent4"/>
                </a:solidFill>
              </a:rPr>
              <a:t>!</a:t>
            </a:r>
            <a:endParaRPr lang="en-US" altLang="en-US" sz="3600" b="1" dirty="0" smtClean="0">
              <a:solidFill>
                <a:schemeClr val="accent4"/>
              </a:solidFill>
            </a:endParaRPr>
          </a:p>
          <a:p>
            <a:endParaRPr lang="en-US" altLang="en-US" sz="3600" dirty="0" smtClean="0"/>
          </a:p>
          <a:p>
            <a:endParaRPr lang="en-US" altLang="en-US" dirty="0" smtClean="0"/>
          </a:p>
        </p:txBody>
      </p:sp>
    </p:spTree>
    <p:extLst>
      <p:ext uri="{BB962C8B-B14F-4D97-AF65-F5344CB8AC3E}">
        <p14:creationId xmlns:p14="http://schemas.microsoft.com/office/powerpoint/2010/main" val="1083256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smtClean="0"/>
          </a:p>
        </p:txBody>
      </p:sp>
      <p:sp>
        <p:nvSpPr>
          <p:cNvPr id="106499" name="Rectangle 2"/>
          <p:cNvSpPr>
            <a:spLocks noGrp="1"/>
          </p:cNvSpPr>
          <p:nvPr>
            <p:ph idx="1"/>
          </p:nvPr>
        </p:nvSpPr>
        <p:spPr bwMode="auto">
          <a:xfrm>
            <a:off x="1450061" y="1295400"/>
            <a:ext cx="8583625" cy="492842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lnSpcReduction="10000"/>
          </a:bodyPr>
          <a:lstStyle/>
          <a:p>
            <a:pPr marL="66675" indent="0">
              <a:lnSpc>
                <a:spcPct val="80000"/>
              </a:lnSpc>
              <a:spcBef>
                <a:spcPts val="500"/>
              </a:spcBef>
              <a:buClr>
                <a:srgbClr val="94C600"/>
              </a:buClr>
              <a:buSzPct val="76000"/>
            </a:pPr>
            <a:r>
              <a:rPr lang="en-US" altLang="en-US" sz="2800" b="1" i="1" dirty="0">
                <a:solidFill>
                  <a:schemeClr val="tx1"/>
                </a:solidFill>
              </a:rPr>
              <a:t>Welcome</a:t>
            </a:r>
            <a:r>
              <a:rPr lang="en-US" altLang="en-US" sz="2800" dirty="0" smtClean="0">
                <a:solidFill>
                  <a:schemeClr val="tx1"/>
                </a:solidFill>
              </a:rPr>
              <a:t>!</a:t>
            </a: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a:p>
            <a:pPr marL="66675" indent="0">
              <a:lnSpc>
                <a:spcPct val="80000"/>
              </a:lnSpc>
              <a:spcBef>
                <a:spcPts val="500"/>
              </a:spcBef>
              <a:buClr>
                <a:srgbClr val="94C600"/>
              </a:buClr>
              <a:buSzPct val="76000"/>
              <a:buFontTx/>
              <a:buChar char="•"/>
            </a:pPr>
            <a:r>
              <a:rPr lang="en-US" altLang="en-US" sz="2800" dirty="0">
                <a:solidFill>
                  <a:schemeClr val="tx1"/>
                </a:solidFill>
              </a:rPr>
              <a:t> </a:t>
            </a:r>
            <a:r>
              <a:rPr lang="en-US" altLang="en-US" sz="2800" dirty="0">
                <a:solidFill>
                  <a:srgbClr val="FF0000"/>
                </a:solidFill>
              </a:rPr>
              <a:t>Review of the Literacy Project Essentials</a:t>
            </a:r>
          </a:p>
          <a:p>
            <a:pPr marL="66675" indent="0">
              <a:lnSpc>
                <a:spcPct val="80000"/>
              </a:lnSpc>
              <a:spcBef>
                <a:spcPts val="500"/>
              </a:spcBef>
              <a:buClr>
                <a:srgbClr val="94C600"/>
              </a:buClr>
              <a:buSzPct val="76000"/>
            </a:pPr>
            <a:endParaRPr lang="en-US" altLang="en-US" sz="2800" dirty="0">
              <a:solidFill>
                <a:srgbClr val="FF0000"/>
              </a:solidFill>
            </a:endParaRPr>
          </a:p>
          <a:p>
            <a:pPr marL="66675" indent="0">
              <a:lnSpc>
                <a:spcPct val="80000"/>
              </a:lnSpc>
              <a:spcBef>
                <a:spcPts val="500"/>
              </a:spcBef>
              <a:buClr>
                <a:srgbClr val="94C600"/>
              </a:buClr>
              <a:buSzPct val="76000"/>
              <a:buFontTx/>
              <a:buChar char="•"/>
            </a:pPr>
            <a:r>
              <a:rPr lang="en-US" altLang="en-US" sz="2800" dirty="0">
                <a:solidFill>
                  <a:schemeClr val="tx1"/>
                </a:solidFill>
              </a:rPr>
              <a:t> Guided Reading</a:t>
            </a:r>
            <a:endParaRPr lang="en-US" altLang="en-US" sz="2800" i="1" dirty="0">
              <a:solidFill>
                <a:schemeClr val="tx1"/>
              </a:solidFill>
            </a:endParaRPr>
          </a:p>
          <a:p>
            <a:pPr marL="638175" lvl="2">
              <a:lnSpc>
                <a:spcPct val="80000"/>
              </a:lnSpc>
              <a:spcBef>
                <a:spcPts val="500"/>
              </a:spcBef>
              <a:buClr>
                <a:srgbClr val="94C600"/>
              </a:buClr>
              <a:buSzPct val="76000"/>
              <a:buFontTx/>
              <a:buChar char="•"/>
            </a:pPr>
            <a:r>
              <a:rPr lang="en-US" altLang="en-US" sz="2800" dirty="0">
                <a:solidFill>
                  <a:srgbClr val="FF0000"/>
                </a:solidFill>
              </a:rPr>
              <a:t> Prompts</a:t>
            </a:r>
          </a:p>
          <a:p>
            <a:pPr marL="638175" lvl="2">
              <a:lnSpc>
                <a:spcPct val="80000"/>
              </a:lnSpc>
              <a:spcBef>
                <a:spcPts val="500"/>
              </a:spcBef>
              <a:buClr>
                <a:srgbClr val="94C600"/>
              </a:buClr>
              <a:buSzPct val="76000"/>
              <a:buFontTx/>
              <a:buChar char="•"/>
            </a:pPr>
            <a:r>
              <a:rPr lang="en-US" altLang="en-US" sz="2800" dirty="0">
                <a:solidFill>
                  <a:srgbClr val="FF0000"/>
                </a:solidFill>
              </a:rPr>
              <a:t> Helping Struggling Readers</a:t>
            </a:r>
          </a:p>
          <a:p>
            <a:pPr marL="638175" lvl="2">
              <a:lnSpc>
                <a:spcPct val="80000"/>
              </a:lnSpc>
              <a:spcBef>
                <a:spcPts val="500"/>
              </a:spcBef>
              <a:buClr>
                <a:srgbClr val="94C600"/>
              </a:buClr>
              <a:buSzPct val="76000"/>
            </a:pPr>
            <a:endParaRPr lang="en-US" altLang="en-US" sz="2800" dirty="0">
              <a:solidFill>
                <a:srgbClr val="FF0000"/>
              </a:solidFill>
            </a:endParaRPr>
          </a:p>
          <a:p>
            <a:pPr marL="66675" indent="0">
              <a:lnSpc>
                <a:spcPct val="80000"/>
              </a:lnSpc>
              <a:spcBef>
                <a:spcPts val="500"/>
              </a:spcBef>
              <a:buClr>
                <a:srgbClr val="94C600"/>
              </a:buClr>
              <a:buSzPct val="76000"/>
              <a:buFontTx/>
              <a:buChar char="•"/>
            </a:pPr>
            <a:r>
              <a:rPr lang="en-US" altLang="en-US" sz="2800" dirty="0">
                <a:solidFill>
                  <a:srgbClr val="FF0000"/>
                </a:solidFill>
              </a:rPr>
              <a:t> </a:t>
            </a:r>
            <a:r>
              <a:rPr lang="en-US" altLang="en-US" sz="2800" dirty="0">
                <a:solidFill>
                  <a:schemeClr val="tx1"/>
                </a:solidFill>
              </a:rPr>
              <a:t>Break</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Tx/>
              <a:buChar char="•"/>
            </a:pPr>
            <a:r>
              <a:rPr lang="en-US" altLang="en-US" sz="2800" dirty="0">
                <a:solidFill>
                  <a:srgbClr val="FF0000"/>
                </a:solidFill>
              </a:rPr>
              <a:t> Diagnostic Reading Case Study</a:t>
            </a:r>
          </a:p>
          <a:p>
            <a:pPr marL="66675" indent="0">
              <a:lnSpc>
                <a:spcPct val="80000"/>
              </a:lnSpc>
              <a:spcBef>
                <a:spcPts val="500"/>
              </a:spcBef>
              <a:buClr>
                <a:srgbClr val="94C600"/>
              </a:buClr>
              <a:buSzPct val="76000"/>
            </a:pPr>
            <a:endParaRPr lang="en-US" altLang="en-US" sz="2800" dirty="0">
              <a:solidFill>
                <a:srgbClr val="FF0000"/>
              </a:solidFill>
            </a:endParaRPr>
          </a:p>
          <a:p>
            <a:pPr marL="66675" indent="0">
              <a:lnSpc>
                <a:spcPct val="80000"/>
              </a:lnSpc>
              <a:spcBef>
                <a:spcPts val="500"/>
              </a:spcBef>
              <a:buClr>
                <a:srgbClr val="94C600"/>
              </a:buClr>
              <a:buSzPct val="76000"/>
              <a:buFontTx/>
              <a:buChar char="•"/>
            </a:pPr>
            <a:r>
              <a:rPr lang="en-US" altLang="en-US" sz="2800" dirty="0">
                <a:solidFill>
                  <a:schemeClr val="tx1"/>
                </a:solidFill>
              </a:rPr>
              <a:t> Wrap-Up and Adjourn for the day!</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r>
              <a:rPr lang="en-US" altLang="en-US" smtClean="0">
                <a:solidFill>
                  <a:srgbClr val="FF0000"/>
                </a:solidFill>
              </a:rPr>
              <a:t>Guided Reading – Helping Struggling Readers</a:t>
            </a:r>
          </a:p>
        </p:txBody>
      </p:sp>
      <p:sp>
        <p:nvSpPr>
          <p:cNvPr id="3" name="Content Placeholder 2"/>
          <p:cNvSpPr>
            <a:spLocks noGrp="1"/>
          </p:cNvSpPr>
          <p:nvPr>
            <p:ph idx="1"/>
          </p:nvPr>
        </p:nvSpPr>
        <p:spPr>
          <a:xfrm>
            <a:off x="1752600" y="1981201"/>
            <a:ext cx="8458200" cy="4144963"/>
          </a:xfrm>
        </p:spPr>
        <p:txBody>
          <a:bodyPr>
            <a:normAutofit lnSpcReduction="10000"/>
          </a:bodyPr>
          <a:lstStyle/>
          <a:p>
            <a:pPr marL="0" indent="0">
              <a:buNone/>
              <a:defRPr/>
            </a:pPr>
            <a:r>
              <a:rPr lang="en-US" sz="3200" b="1" dirty="0">
                <a:solidFill>
                  <a:schemeClr val="accent4"/>
                </a:solidFill>
              </a:rPr>
              <a:t>Step 1: Analyze your </a:t>
            </a:r>
            <a:r>
              <a:rPr lang="en-US" sz="3200" b="1" dirty="0" smtClean="0">
                <a:solidFill>
                  <a:schemeClr val="accent4"/>
                </a:solidFill>
              </a:rPr>
              <a:t>teaching</a:t>
            </a:r>
          </a:p>
          <a:p>
            <a:pPr marL="0" indent="0">
              <a:buNone/>
              <a:defRPr/>
            </a:pPr>
            <a:endParaRPr lang="en-US" sz="3200" b="1" dirty="0">
              <a:solidFill>
                <a:schemeClr val="accent4"/>
              </a:solidFill>
            </a:endParaRPr>
          </a:p>
          <a:p>
            <a:pPr marL="0" indent="0">
              <a:buNone/>
              <a:defRPr/>
            </a:pPr>
            <a:r>
              <a:rPr lang="en-US" sz="3200" b="1" dirty="0">
                <a:solidFill>
                  <a:schemeClr val="accent4"/>
                </a:solidFill>
              </a:rPr>
              <a:t>Step 2: Analyze student </a:t>
            </a:r>
            <a:r>
              <a:rPr lang="en-US" sz="3200" b="1" dirty="0" smtClean="0">
                <a:solidFill>
                  <a:schemeClr val="accent4"/>
                </a:solidFill>
              </a:rPr>
              <a:t>assessments</a:t>
            </a:r>
          </a:p>
          <a:p>
            <a:pPr marL="0" indent="0">
              <a:buNone/>
              <a:defRPr/>
            </a:pPr>
            <a:endParaRPr lang="en-US" sz="3200" b="1" dirty="0">
              <a:solidFill>
                <a:schemeClr val="accent4"/>
              </a:solidFill>
            </a:endParaRPr>
          </a:p>
          <a:p>
            <a:pPr marL="0" indent="0">
              <a:buNone/>
              <a:defRPr/>
            </a:pPr>
            <a:r>
              <a:rPr lang="en-US" sz="3200" b="1" dirty="0">
                <a:solidFill>
                  <a:schemeClr val="accent4"/>
                </a:solidFill>
              </a:rPr>
              <a:t>Step 3: Ask a colleague to observe the </a:t>
            </a:r>
            <a:r>
              <a:rPr lang="en-US" sz="3200" b="1" dirty="0" smtClean="0">
                <a:solidFill>
                  <a:schemeClr val="accent4"/>
                </a:solidFill>
              </a:rPr>
              <a:t>student</a:t>
            </a:r>
          </a:p>
          <a:p>
            <a:pPr marL="0" indent="0">
              <a:buNone/>
              <a:defRPr/>
            </a:pPr>
            <a:endParaRPr lang="en-US" sz="3200" b="1" dirty="0">
              <a:solidFill>
                <a:schemeClr val="accent4"/>
              </a:solidFill>
            </a:endParaRPr>
          </a:p>
          <a:p>
            <a:pPr marL="0" indent="0">
              <a:buNone/>
              <a:defRPr/>
            </a:pPr>
            <a:r>
              <a:rPr lang="en-US" sz="3200" b="1" dirty="0" smtClean="0">
                <a:solidFill>
                  <a:schemeClr val="accent4"/>
                </a:solidFill>
              </a:rPr>
              <a:t>Step </a:t>
            </a:r>
            <a:r>
              <a:rPr lang="en-US" sz="3200" b="1" dirty="0">
                <a:solidFill>
                  <a:schemeClr val="accent4"/>
                </a:solidFill>
              </a:rPr>
              <a:t>4: Develop an acceleration plan</a:t>
            </a:r>
          </a:p>
          <a:p>
            <a:pPr>
              <a:defRPr/>
            </a:pPr>
            <a:endParaRPr lang="en-US" dirty="0"/>
          </a:p>
          <a:p>
            <a:pPr>
              <a:defRPr/>
            </a:pPr>
            <a:endParaRPr lang="en-US" dirty="0"/>
          </a:p>
        </p:txBody>
      </p:sp>
    </p:spTree>
    <p:extLst>
      <p:ext uri="{BB962C8B-B14F-4D97-AF65-F5344CB8AC3E}">
        <p14:creationId xmlns:p14="http://schemas.microsoft.com/office/powerpoint/2010/main" val="20275548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1811338" y="259835"/>
            <a:ext cx="8458200" cy="1036638"/>
          </a:xfrm>
        </p:spPr>
        <p:txBody>
          <a:bodyPr/>
          <a:lstStyle/>
          <a:p>
            <a:r>
              <a:rPr lang="en-US" altLang="en-US" smtClean="0">
                <a:solidFill>
                  <a:srgbClr val="FF0000"/>
                </a:solidFill>
              </a:rPr>
              <a:t>Diagnostic Reading Case Study</a:t>
            </a:r>
            <a:r>
              <a:rPr lang="en-US" altLang="en-US" smtClean="0"/>
              <a:t> </a:t>
            </a:r>
          </a:p>
        </p:txBody>
      </p:sp>
      <p:sp>
        <p:nvSpPr>
          <p:cNvPr id="3" name="Content Placeholder 2"/>
          <p:cNvSpPr>
            <a:spLocks noGrp="1"/>
          </p:cNvSpPr>
          <p:nvPr>
            <p:ph idx="1"/>
          </p:nvPr>
        </p:nvSpPr>
        <p:spPr>
          <a:xfrm>
            <a:off x="1811338" y="1345900"/>
            <a:ext cx="8628062" cy="5808662"/>
          </a:xfrm>
        </p:spPr>
        <p:txBody>
          <a:bodyPr>
            <a:normAutofit lnSpcReduction="10000"/>
          </a:bodyPr>
          <a:lstStyle/>
          <a:p>
            <a:pPr marL="114300" indent="0">
              <a:buNone/>
              <a:defRPr/>
            </a:pPr>
            <a:r>
              <a:rPr lang="en-US" altLang="en-US" sz="3600" b="1" dirty="0">
                <a:solidFill>
                  <a:schemeClr val="accent4"/>
                </a:solidFill>
              </a:rPr>
              <a:t>Learning Outcomes:</a:t>
            </a:r>
          </a:p>
          <a:p>
            <a:pPr marL="685800" indent="-571500">
              <a:buFont typeface="Wingdings" panose="05000000000000000000" pitchFamily="2" charset="2"/>
              <a:buChar char="ü"/>
              <a:defRPr/>
            </a:pPr>
            <a:r>
              <a:rPr lang="en-US" altLang="en-US" sz="3600" b="1" dirty="0">
                <a:solidFill>
                  <a:schemeClr val="accent4"/>
                </a:solidFill>
              </a:rPr>
              <a:t>Learned process for diagnosing and helping our most struggling readers (</a:t>
            </a:r>
            <a:r>
              <a:rPr lang="en-US" altLang="en-US" sz="3600" b="1" dirty="0" err="1">
                <a:solidFill>
                  <a:schemeClr val="accent4"/>
                </a:solidFill>
              </a:rPr>
              <a:t>ie</a:t>
            </a:r>
            <a:r>
              <a:rPr lang="en-US" altLang="en-US" sz="3600" b="1" dirty="0">
                <a:solidFill>
                  <a:schemeClr val="accent4"/>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b="1" dirty="0">
                <a:solidFill>
                  <a:schemeClr val="accent4"/>
                </a:solidFill>
              </a:rPr>
              <a:t>Understanding the role of assessment in MTSS for Reading Instruction</a:t>
            </a:r>
            <a:endParaRPr lang="en-US" altLang="en-US" b="1" dirty="0" smtClean="0">
              <a:solidFill>
                <a:schemeClr val="accent4"/>
              </a:solidFill>
            </a:endParaRPr>
          </a:p>
          <a:p>
            <a:pPr marL="685800" indent="-571500">
              <a:buFont typeface="Wingdings" panose="05000000000000000000" pitchFamily="2" charset="2"/>
              <a:buChar char="ü"/>
              <a:defRPr/>
            </a:pPr>
            <a:r>
              <a:rPr lang="en-US" altLang="en-US" sz="3600" b="1" dirty="0">
                <a:solidFill>
                  <a:schemeClr val="accent4"/>
                </a:solidFill>
              </a:rPr>
              <a:t>Creation of an targeted intervention plan with progress monitoring </a:t>
            </a:r>
          </a:p>
          <a:p>
            <a:pPr marL="114300" indent="0">
              <a:buNone/>
              <a:defRPr/>
            </a:pPr>
            <a:r>
              <a:rPr lang="en-US" altLang="en-US" sz="3600" b="1" dirty="0">
                <a:solidFill>
                  <a:schemeClr val="accent4"/>
                </a:solidFill>
              </a:rPr>
              <a:t> </a:t>
            </a:r>
          </a:p>
          <a:p>
            <a:pPr marL="685800" indent="-571500">
              <a:buFont typeface="Wingdings" panose="05000000000000000000" pitchFamily="2" charset="2"/>
              <a:buChar char="ü"/>
              <a:defRPr/>
            </a:pPr>
            <a:endParaRPr lang="en-US" altLang="en-US" sz="3600" dirty="0"/>
          </a:p>
        </p:txBody>
      </p:sp>
    </p:spTree>
    <p:extLst>
      <p:ext uri="{BB962C8B-B14F-4D97-AF65-F5344CB8AC3E}">
        <p14:creationId xmlns:p14="http://schemas.microsoft.com/office/powerpoint/2010/main" val="13973267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a:xfrm>
            <a:off x="2764090" y="3397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6739" name="Content Placeholder 2"/>
          <p:cNvSpPr>
            <a:spLocks noGrp="1"/>
          </p:cNvSpPr>
          <p:nvPr>
            <p:ph idx="1"/>
          </p:nvPr>
        </p:nvSpPr>
        <p:spPr>
          <a:xfrm>
            <a:off x="3581400" y="1219200"/>
            <a:ext cx="6279292" cy="762000"/>
          </a:xfrm>
        </p:spPr>
        <p:txBody>
          <a:bodyPr>
            <a:normAutofit fontScale="85000" lnSpcReduction="10000"/>
          </a:bodyPr>
          <a:lstStyle/>
          <a:p>
            <a:pPr marL="114300" indent="0">
              <a:buNone/>
            </a:pPr>
            <a:r>
              <a:rPr lang="en-US" altLang="en-US" sz="3600" b="1"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359312" y="4466968"/>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Tree>
    <p:extLst>
      <p:ext uri="{BB962C8B-B14F-4D97-AF65-F5344CB8AC3E}">
        <p14:creationId xmlns:p14="http://schemas.microsoft.com/office/powerpoint/2010/main" val="24273486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1811338" y="152400"/>
            <a:ext cx="8458200" cy="1570038"/>
          </a:xfrm>
        </p:spPr>
        <p:txBody>
          <a:bodyPr>
            <a:normAutofit fontScale="90000"/>
          </a:bodyPr>
          <a:lstStyle/>
          <a:p>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b="1" dirty="0">
                <a:solidFill>
                  <a:schemeClr val="tx2"/>
                </a:solidFill>
              </a:rPr>
              <a:t>Step 1: Administer Universal Screeners – Identify a potential Tier 2 or 3 Learner</a:t>
            </a:r>
          </a:p>
          <a:p>
            <a:pPr marL="0" indent="0">
              <a:buNone/>
            </a:pPr>
            <a:endParaRPr lang="en-US" altLang="en-US" sz="3000" b="1" dirty="0">
              <a:solidFill>
                <a:schemeClr val="tx2"/>
              </a:solidFill>
            </a:endParaRPr>
          </a:p>
          <a:p>
            <a:pPr marL="0" indent="0">
              <a:buNone/>
            </a:pPr>
            <a:r>
              <a:rPr lang="en-US" altLang="en-US" sz="3000" b="1" dirty="0">
                <a:solidFill>
                  <a:schemeClr val="tx2"/>
                </a:solidFill>
              </a:rPr>
              <a:t>Step 2: Administer Diagnostic Assessments</a:t>
            </a:r>
          </a:p>
          <a:p>
            <a:pPr marL="0" indent="0">
              <a:buNone/>
            </a:pPr>
            <a:endParaRPr lang="en-US" altLang="en-US" sz="3000" b="1" dirty="0">
              <a:solidFill>
                <a:schemeClr val="tx2"/>
              </a:solidFill>
            </a:endParaRPr>
          </a:p>
          <a:p>
            <a:pPr marL="0" indent="0">
              <a:buNone/>
            </a:pPr>
            <a:r>
              <a:rPr lang="en-US" altLang="en-US" sz="3000" b="1" dirty="0">
                <a:solidFill>
                  <a:schemeClr val="tx2"/>
                </a:solidFill>
              </a:rPr>
              <a:t>Step 3: Develop an Intervention Plan, Implement over the Year</a:t>
            </a:r>
          </a:p>
          <a:p>
            <a:pPr marL="0" indent="0">
              <a:buNone/>
            </a:pPr>
            <a:endParaRPr lang="en-US" altLang="en-US" sz="3000" b="1" dirty="0">
              <a:solidFill>
                <a:schemeClr val="tx2"/>
              </a:solidFill>
            </a:endParaRPr>
          </a:p>
          <a:p>
            <a:pPr marL="0" indent="0">
              <a:buNone/>
            </a:pPr>
            <a:r>
              <a:rPr lang="en-US" altLang="en-US" sz="3000" b="1" dirty="0">
                <a:solidFill>
                  <a:schemeClr val="tx2"/>
                </a:solidFill>
              </a:rPr>
              <a:t>Step 4: Progress Monitoring and Data Analysis</a:t>
            </a:r>
          </a:p>
        </p:txBody>
      </p:sp>
    </p:spTree>
    <p:extLst>
      <p:ext uri="{BB962C8B-B14F-4D97-AF65-F5344CB8AC3E}">
        <p14:creationId xmlns:p14="http://schemas.microsoft.com/office/powerpoint/2010/main" val="3038539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normAutofit lnSpcReduction="10000"/>
          </a:bodyPr>
          <a:lstStyle/>
          <a:p>
            <a:pPr marL="685800" indent="-571500">
              <a:buNone/>
            </a:pPr>
            <a:r>
              <a:rPr lang="en-US" altLang="en-US" sz="3600" dirty="0"/>
              <a:t>	</a:t>
            </a:r>
            <a:r>
              <a:rPr lang="en-US" altLang="en-US" sz="3600" b="1" dirty="0">
                <a:solidFill>
                  <a:schemeClr val="accent4"/>
                </a:solidFill>
              </a:rPr>
              <a:t>Step 1: Administer Universal Screeners – Identify a potential Tier 2 or 3 Learner</a:t>
            </a:r>
            <a:r>
              <a:rPr lang="en-US" altLang="en-US" sz="3600" dirty="0"/>
              <a:t>	</a:t>
            </a:r>
          </a:p>
          <a:p>
            <a:pPr marL="685800" indent="-571500">
              <a:buNone/>
            </a:pPr>
            <a:endParaRPr lang="en-US" altLang="en-US" sz="3600" dirty="0"/>
          </a:p>
          <a:p>
            <a:pPr marL="685800" indent="-571500">
              <a:buNone/>
            </a:pPr>
            <a:r>
              <a:rPr lang="en-US" altLang="en-US" sz="3200" b="1" dirty="0" smtClean="0">
                <a:solidFill>
                  <a:schemeClr val="tx2"/>
                </a:solidFill>
              </a:rPr>
              <a:t>	Based on the Universal Screeners, who is a potential Tier 2 or 3 learner in reading instruction? Cross-check between the TOWRE, CCSS Fluency Passages (</a:t>
            </a:r>
            <a:r>
              <a:rPr lang="en-US" altLang="en-US" sz="3200" b="1" dirty="0" err="1" smtClean="0">
                <a:solidFill>
                  <a:schemeClr val="tx2"/>
                </a:solidFill>
              </a:rPr>
              <a:t>Accumaticity</a:t>
            </a:r>
            <a:r>
              <a:rPr lang="en-US" altLang="en-US" sz="3200" b="1" dirty="0" smtClean="0">
                <a:solidFill>
                  <a:schemeClr val="tx2"/>
                </a:solidFill>
              </a:rPr>
              <a:t>), DSA Screener</a:t>
            </a:r>
          </a:p>
        </p:txBody>
      </p:sp>
    </p:spTree>
    <p:extLst>
      <p:ext uri="{BB962C8B-B14F-4D97-AF65-F5344CB8AC3E}">
        <p14:creationId xmlns:p14="http://schemas.microsoft.com/office/powerpoint/2010/main" val="10499603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599" y="1377950"/>
            <a:ext cx="9788611" cy="908050"/>
          </a:xfrm>
        </p:spPr>
        <p:txBody>
          <a:bodyPr>
            <a:normAutofit fontScale="25000" lnSpcReduction="20000"/>
          </a:bodyPr>
          <a:lstStyle/>
          <a:p>
            <a:pPr marL="685800" indent="-571500">
              <a:buNone/>
            </a:pPr>
            <a:r>
              <a:rPr lang="en-US" altLang="en-US" sz="16000" dirty="0"/>
              <a:t>	</a:t>
            </a:r>
            <a:r>
              <a:rPr lang="en-US" altLang="en-US" sz="16000" dirty="0">
                <a:solidFill>
                  <a:schemeClr val="accent4"/>
                </a:solidFill>
              </a:rPr>
              <a:t>Step 2: 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083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37"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5915025"/>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dirty="0">
                <a:solidFill>
                  <a:srgbClr val="000000"/>
                </a:solidFill>
              </a:rPr>
              <a:t>	**</a:t>
            </a:r>
            <a:r>
              <a:rPr lang="en-US" altLang="en-US" sz="2000" dirty="0">
                <a:solidFill>
                  <a:srgbClr val="000000"/>
                </a:solidFill>
              </a:rPr>
              <a:t>Refer to the Training PPTs for each Diagnostic Assessment</a:t>
            </a:r>
          </a:p>
          <a:p>
            <a:pPr defTabSz="914400">
              <a:buNone/>
            </a:pPr>
            <a:endParaRPr lang="en-US" altLang="en-US" sz="3600" dirty="0">
              <a:solidFill>
                <a:srgbClr val="000000"/>
              </a:solidFill>
            </a:endParaRPr>
          </a:p>
          <a:p>
            <a:pPr defTabSz="914400">
              <a:buNone/>
            </a:pPr>
            <a:r>
              <a:rPr lang="en-US" altLang="en-US" sz="3600" dirty="0">
                <a:solidFill>
                  <a:srgbClr val="000000"/>
                </a:solidFill>
              </a:rPr>
              <a:t>	</a:t>
            </a:r>
            <a:endParaRPr lang="en-US" altLang="en-US" dirty="0">
              <a:solidFill>
                <a:srgbClr val="000000"/>
              </a:solidFill>
            </a:endParaRPr>
          </a:p>
        </p:txBody>
      </p:sp>
    </p:spTree>
    <p:extLst>
      <p:ext uri="{BB962C8B-B14F-4D97-AF65-F5344CB8AC3E}">
        <p14:creationId xmlns:p14="http://schemas.microsoft.com/office/powerpoint/2010/main" val="32829592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828800" y="1295399"/>
            <a:ext cx="8610600" cy="6884773"/>
          </a:xfrm>
        </p:spPr>
        <p:txBody>
          <a:bodyPr>
            <a:normAutofit fontScale="70000" lnSpcReduction="20000"/>
          </a:bodyPr>
          <a:lstStyle/>
          <a:p>
            <a:pPr marL="0" indent="0">
              <a:spcBef>
                <a:spcPct val="0"/>
              </a:spcBef>
              <a:buNone/>
            </a:pPr>
            <a:r>
              <a:rPr lang="en-US" altLang="en-US" sz="3400" b="1" dirty="0">
                <a:solidFill>
                  <a:schemeClr val="accent4"/>
                </a:solidFill>
                <a:ea typeface="Times New Roman" panose="02020603050405020304" pitchFamily="18" charset="0"/>
                <a:cs typeface="Times-Bold"/>
              </a:rPr>
              <a:t>Step 3: Develop an Intervention Plan for an Identified Learner and Implement the Plan over the course of the Spring Semester</a:t>
            </a:r>
          </a:p>
          <a:p>
            <a:pPr marL="0" indent="0">
              <a:spcBef>
                <a:spcPct val="0"/>
              </a:spcBef>
              <a:buNone/>
            </a:pPr>
            <a:endParaRPr lang="en-US" altLang="en-US" sz="3400" dirty="0">
              <a:solidFill>
                <a:schemeClr val="tx2"/>
              </a:solidFill>
              <a:ea typeface="Times New Roman" panose="02020603050405020304" pitchFamily="18" charset="0"/>
              <a:cs typeface="Times-Bold"/>
            </a:endParaRPr>
          </a:p>
          <a:p>
            <a:pPr marL="0" indent="0">
              <a:buNone/>
            </a:pPr>
            <a:r>
              <a:rPr lang="en-US" altLang="en-US" sz="3400" dirty="0">
                <a:solidFill>
                  <a:schemeClr val="tx2"/>
                </a:solidFill>
                <a:ea typeface="Times New Roman" panose="02020603050405020304" pitchFamily="18" charset="0"/>
                <a:cs typeface="Times-Bold"/>
              </a:rPr>
              <a:t>a.</a:t>
            </a:r>
            <a:r>
              <a:rPr lang="en-US" altLang="en-US" sz="3400" b="1" dirty="0">
                <a:solidFill>
                  <a:schemeClr val="tx2"/>
                </a:solidFill>
                <a:ea typeface="Times New Roman" panose="02020603050405020304" pitchFamily="18" charset="0"/>
                <a:cs typeface="Times-Bold"/>
              </a:rPr>
              <a:t>   </a:t>
            </a:r>
            <a:r>
              <a:rPr lang="en-US" altLang="en-US" sz="3400" dirty="0">
                <a:solidFill>
                  <a:schemeClr val="tx2"/>
                </a:solidFill>
                <a:ea typeface="Times New Roman" panose="02020603050405020304" pitchFamily="18" charset="0"/>
                <a:cs typeface="Times-Bold"/>
              </a:rPr>
              <a:t>Analyze the data from the Universal Screeners and Diagnostic Assessments</a:t>
            </a:r>
          </a:p>
          <a:p>
            <a:pPr marL="0" indent="0">
              <a:buNone/>
            </a:pPr>
            <a:r>
              <a:rPr lang="en-US" altLang="en-US" sz="3400" dirty="0">
                <a:solidFill>
                  <a:schemeClr val="tx2"/>
                </a:solidFill>
                <a:ea typeface="Times New Roman" panose="02020603050405020304" pitchFamily="18" charset="0"/>
                <a:cs typeface="Times-Bold"/>
              </a:rPr>
              <a:t>b.   Based on the data, determine </a:t>
            </a:r>
            <a:r>
              <a:rPr lang="en-US" altLang="en-US" sz="3400" b="1" i="1" dirty="0">
                <a:solidFill>
                  <a:schemeClr val="tx2"/>
                </a:solidFill>
                <a:ea typeface="Times New Roman" panose="02020603050405020304" pitchFamily="18" charset="0"/>
                <a:cs typeface="Times-Bold"/>
              </a:rPr>
              <a:t>at least one</a:t>
            </a:r>
            <a:r>
              <a:rPr lang="en-US" altLang="en-US" sz="3400" dirty="0">
                <a:solidFill>
                  <a:schemeClr val="tx2"/>
                </a:solidFill>
                <a:ea typeface="Times New Roman" panose="02020603050405020304" pitchFamily="18" charset="0"/>
                <a:cs typeface="Times-Bold"/>
              </a:rPr>
              <a:t> targeted area of concern in reading (you may choose up to 2 target areas of concern).</a:t>
            </a:r>
          </a:p>
          <a:p>
            <a:pPr marL="0" indent="0">
              <a:buNone/>
            </a:pPr>
            <a:r>
              <a:rPr lang="en-US" altLang="en-US" sz="3400" dirty="0">
                <a:solidFill>
                  <a:schemeClr val="tx2"/>
                </a:solidFill>
                <a:ea typeface="Times New Roman" panose="02020603050405020304" pitchFamily="18" charset="0"/>
                <a:cs typeface="Times-Bold"/>
              </a:rPr>
              <a:t>c.   Identify one Intervention for each targeted area of concern in reading.</a:t>
            </a:r>
          </a:p>
          <a:p>
            <a:pPr marL="0" indent="0">
              <a:buNone/>
            </a:pPr>
            <a:r>
              <a:rPr lang="en-US" altLang="en-US" sz="3400" dirty="0">
                <a:solidFill>
                  <a:schemeClr val="tx2"/>
                </a:solidFill>
                <a:ea typeface="Times New Roman" panose="02020603050405020304" pitchFamily="18" charset="0"/>
                <a:cs typeface="Times-Bold"/>
              </a:rPr>
              <a:t>d.  Develop a six week plan for implementation of the Interventions. </a:t>
            </a:r>
            <a:r>
              <a:rPr lang="en-US" altLang="en-US" sz="3400" b="1" i="1" dirty="0">
                <a:solidFill>
                  <a:schemeClr val="tx2"/>
                </a:solidFill>
                <a:ea typeface="Times New Roman" panose="02020603050405020304" pitchFamily="18" charset="0"/>
                <a:cs typeface="Times-Bold"/>
              </a:rPr>
              <a:t>Implementation should be begin no later than the week of Feb. 20</a:t>
            </a:r>
            <a:r>
              <a:rPr lang="en-US" altLang="en-US" sz="3400" b="1" i="1" baseline="30000" dirty="0">
                <a:solidFill>
                  <a:schemeClr val="tx2"/>
                </a:solidFill>
                <a:ea typeface="Times New Roman" panose="02020603050405020304" pitchFamily="18" charset="0"/>
                <a:cs typeface="Times-Bold"/>
              </a:rPr>
              <a:t>th</a:t>
            </a:r>
            <a:r>
              <a:rPr lang="en-US" altLang="en-US" sz="3400" b="1" i="1" dirty="0">
                <a:solidFill>
                  <a:schemeClr val="tx2"/>
                </a:solidFill>
                <a:ea typeface="Times New Roman" panose="02020603050405020304" pitchFamily="18" charset="0"/>
                <a:cs typeface="Times-Bold"/>
              </a:rPr>
              <a:t> in order to meet the deadline for completed work.</a:t>
            </a:r>
            <a:r>
              <a:rPr lang="en-US" altLang="en-US" sz="3400" b="1" dirty="0">
                <a:solidFill>
                  <a:schemeClr val="tx2"/>
                </a:solidFill>
                <a:ea typeface="Times New Roman" panose="02020603050405020304" pitchFamily="18" charset="0"/>
                <a:cs typeface="Times-Bold"/>
              </a:rPr>
              <a:t> </a:t>
            </a:r>
            <a:r>
              <a:rPr lang="en-US" altLang="en-US" sz="3400" dirty="0">
                <a:solidFill>
                  <a:schemeClr val="tx2"/>
                </a:solidFill>
                <a:ea typeface="Times New Roman" panose="02020603050405020304" pitchFamily="18" charset="0"/>
                <a:cs typeface="Times-Bold"/>
              </a:rPr>
              <a:t>Complete the Six Week Reading Intervention Plan for Tier 2 Instruction Sheet.</a:t>
            </a:r>
          </a:p>
          <a:p>
            <a:pPr marL="0" indent="0">
              <a:buNone/>
            </a:pPr>
            <a:r>
              <a:rPr lang="en-US" altLang="en-US" sz="3400" dirty="0">
                <a:solidFill>
                  <a:schemeClr val="tx2"/>
                </a:solidFill>
                <a:ea typeface="Times New Roman" panose="02020603050405020304" pitchFamily="18" charset="0"/>
                <a:cs typeface="Times-Bold"/>
              </a:rPr>
              <a:t>e. Identify the assessment tool for Progress Monitoring.  </a:t>
            </a:r>
          </a:p>
          <a:p>
            <a:pPr marL="0" indent="0">
              <a:buNone/>
            </a:pPr>
            <a:endParaRPr lang="en-US" altLang="en-US" sz="3400" dirty="0">
              <a:solidFill>
                <a:schemeClr val="tx2"/>
              </a:solidFill>
              <a:ea typeface="Times New Roman" panose="02020603050405020304" pitchFamily="18" charset="0"/>
              <a:cs typeface="Times-Bold"/>
            </a:endParaRPr>
          </a:p>
          <a:p>
            <a:pPr marL="0" indent="0">
              <a:buNone/>
            </a:pPr>
            <a:endParaRPr lang="en-US" altLang="en-US" sz="3400" dirty="0">
              <a:solidFill>
                <a:schemeClr val="tx2"/>
              </a:solidFill>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Tree>
    <p:extLst>
      <p:ext uri="{BB962C8B-B14F-4D97-AF65-F5344CB8AC3E}">
        <p14:creationId xmlns:p14="http://schemas.microsoft.com/office/powerpoint/2010/main" val="9025432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828800" y="1295399"/>
            <a:ext cx="8458200" cy="8318157"/>
          </a:xfrm>
        </p:spPr>
        <p:txBody>
          <a:bodyPr>
            <a:normAutofit/>
          </a:bodyPr>
          <a:lstStyle/>
          <a:p>
            <a:pPr marL="0" indent="0">
              <a:buNone/>
              <a:defRPr/>
            </a:pPr>
            <a:r>
              <a:rPr lang="en-US" sz="3600" b="1" dirty="0">
                <a:solidFill>
                  <a:schemeClr val="accent4"/>
                </a:solidFill>
              </a:rPr>
              <a:t>Step 4: Progress Monitoring and Data Analysis </a:t>
            </a:r>
          </a:p>
          <a:p>
            <a:pPr marL="0" indent="0">
              <a:buNone/>
              <a:defRPr/>
            </a:pPr>
            <a:endParaRPr lang="en-US" sz="3600" dirty="0"/>
          </a:p>
          <a:p>
            <a:pPr>
              <a:defRPr/>
            </a:pPr>
            <a:r>
              <a:rPr lang="en-US" sz="3200" dirty="0">
                <a:solidFill>
                  <a:schemeClr val="tx2"/>
                </a:solidFill>
              </a:rPr>
              <a:t>Complete </a:t>
            </a:r>
            <a:r>
              <a:rPr lang="en-US" sz="3200" b="1" i="1" dirty="0">
                <a:solidFill>
                  <a:schemeClr val="tx2"/>
                </a:solidFill>
              </a:rPr>
              <a:t>Reading Intervention Tracking Sheets</a:t>
            </a:r>
            <a:r>
              <a:rPr lang="en-US" sz="3200" dirty="0">
                <a:solidFill>
                  <a:schemeClr val="tx2"/>
                </a:solidFill>
              </a:rPr>
              <a:t> for Weeks 1 and 2; Weeks 3 and 4; and Weeks 5 and 6</a:t>
            </a:r>
          </a:p>
          <a:p>
            <a:pPr>
              <a:defRPr/>
            </a:pPr>
            <a:r>
              <a:rPr lang="en-US" sz="3200" dirty="0">
                <a:solidFill>
                  <a:schemeClr val="tx2"/>
                </a:solidFill>
              </a:rPr>
              <a:t>Administer the Progressing Monitoring Tool </a:t>
            </a:r>
            <a:r>
              <a:rPr lang="en-US" sz="3200" b="1" i="1" dirty="0">
                <a:solidFill>
                  <a:schemeClr val="tx2"/>
                </a:solidFill>
              </a:rPr>
              <a:t>every 2 weeks</a:t>
            </a:r>
            <a:r>
              <a:rPr lang="en-US" sz="3200" dirty="0">
                <a:solidFill>
                  <a:schemeClr val="tx2"/>
                </a:solidFill>
              </a:rPr>
              <a:t> to determine student progress and if any adjustments need to be made to the Intervention Plan</a:t>
            </a:r>
            <a:r>
              <a:rPr lang="en-US" sz="2800" dirty="0"/>
              <a:t>.</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Tree>
    <p:extLst>
      <p:ext uri="{BB962C8B-B14F-4D97-AF65-F5344CB8AC3E}">
        <p14:creationId xmlns:p14="http://schemas.microsoft.com/office/powerpoint/2010/main" val="761703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200" b="1"/>
              <a:t>Reading(s): </a:t>
            </a:r>
          </a:p>
          <a:p>
            <a:pPr defTabSz="914400"/>
            <a:endParaRPr lang="en-US" altLang="en-US" sz="3200" b="1"/>
          </a:p>
          <a:p>
            <a:pPr defTabSz="914400"/>
            <a:r>
              <a:rPr lang="en-US" altLang="en-US" sz="2800" i="1"/>
              <a:t>NAEYC Article – Learning to Listen and Talk.pdf</a:t>
            </a:r>
          </a:p>
          <a:p>
            <a:pPr defTabSz="914400"/>
            <a:endParaRPr lang="en-US" altLang="en-US" sz="2800" i="1"/>
          </a:p>
          <a:p>
            <a:pPr defTabSz="914400"/>
            <a:r>
              <a:rPr lang="en-US" altLang="en-US" sz="2500" i="1"/>
              <a:t> </a:t>
            </a:r>
            <a:endParaRPr lang="en-US" altLang="en-US" sz="2500"/>
          </a:p>
          <a:p>
            <a:pPr defTabSz="914400"/>
            <a:r>
              <a:rPr lang="en-US" altLang="en-US" sz="3200"/>
              <a:t>CAP #1 due Session 6</a:t>
            </a:r>
          </a:p>
          <a:p>
            <a:pPr defTabSz="914400"/>
            <a:endParaRPr lang="en-US" altLang="en-US" sz="3200"/>
          </a:p>
          <a:p>
            <a:pPr defTabSz="914400"/>
            <a:r>
              <a:rPr lang="en-US" altLang="en-US" sz="3200"/>
              <a:t>Bring DRCS Data Results to the next session.</a:t>
            </a: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smtClean="0">
                <a:solidFill>
                  <a:schemeClr val="accent2"/>
                </a:solidFill>
              </a:rPr>
              <a:t>Class</a:t>
            </a:r>
            <a:endParaRPr lang="en-US" altLang="en-US" dirty="0" smtClean="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smtClean="0">
                <a:solidFill>
                  <a:schemeClr val="accent2"/>
                </a:solidFill>
                <a:latin typeface="Britannic Bold" panose="020B0903060703020204" pitchFamily="34" charset="0"/>
              </a:rPr>
              <a:t>JCPS-Bellarmine Literacy Project</a:t>
            </a:r>
            <a:endParaRPr lang="en-US" altLang="en-US" i="1" dirty="0" smtClean="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smtClean="0">
                <a:solidFill>
                  <a:schemeClr val="tx1"/>
                </a:solidFill>
                <a:effectLst>
                  <a:outerShdw blurRad="38100" dist="38100" dir="2700000" algn="tl">
                    <a:srgbClr val="C0C0C0"/>
                  </a:outerShdw>
                </a:effectLst>
              </a:rPr>
              <a:t>Equity in Education</a:t>
            </a:r>
          </a:p>
          <a:p>
            <a:pPr marL="0" indent="0">
              <a:buNone/>
              <a:defRPr/>
            </a:pPr>
            <a:endParaRPr lang="en-US" altLang="en-US" sz="3200" i="1" dirty="0" smtClean="0">
              <a:solidFill>
                <a:schemeClr val="tx1"/>
              </a:solidFill>
            </a:endParaRPr>
          </a:p>
          <a:p>
            <a:pPr marL="0" indent="0">
              <a:buNone/>
              <a:defRPr/>
            </a:pPr>
            <a:r>
              <a:rPr lang="en-US" altLang="en-US" sz="3200" dirty="0" smtClean="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smtClean="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0667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smtClean="0">
                <a:solidFill>
                  <a:srgbClr val="800000"/>
                </a:solidFill>
              </a:rPr>
              <a:t>Question: What is the primary ingredient in the recipe for every child’s reading success? </a:t>
            </a:r>
          </a:p>
          <a:p>
            <a:pPr marL="0" indent="0">
              <a:buNone/>
            </a:pPr>
            <a:endParaRPr lang="en-US" altLang="en-US" sz="3200" b="1" dirty="0" smtClean="0">
              <a:solidFill>
                <a:srgbClr val="800000"/>
              </a:solidFill>
            </a:endParaRPr>
          </a:p>
          <a:p>
            <a:pPr marL="0" indent="0">
              <a:buNone/>
            </a:pPr>
            <a:r>
              <a:rPr lang="en-US" altLang="en-US" sz="3200" b="1" dirty="0" smtClean="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a:t>
            </a:r>
            <a:r>
              <a:rPr lang="en-US" altLang="en-US" sz="2400" dirty="0" smtClean="0">
                <a:solidFill>
                  <a:srgbClr val="3E3D2D"/>
                </a:solidFill>
              </a:rPr>
              <a:t>to</a:t>
            </a:r>
            <a:endParaRPr lang="en-US" altLang="en-US" sz="2400" dirty="0">
              <a:solidFill>
                <a:srgbClr val="3E3D2D"/>
              </a:solidFill>
            </a:endParaRP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1796</TotalTime>
  <Words>1479</Words>
  <Application>Microsoft Office PowerPoint</Application>
  <PresentationFormat>Widescreen</PresentationFormat>
  <Paragraphs>267</Paragraphs>
  <Slides>28</Slides>
  <Notes>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28</vt:i4>
      </vt:variant>
    </vt:vector>
  </HeadingPairs>
  <TitlesOfParts>
    <vt:vector size="43" baseType="lpstr">
      <vt:lpstr>MS PGothic</vt:lpstr>
      <vt:lpstr>SimSun</vt:lpstr>
      <vt:lpstr>Arial</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CAP #1</vt:lpstr>
      <vt:lpstr>Prompts for Guided Reading</vt:lpstr>
      <vt:lpstr>Guided Reading – Helping Struggling Readers</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Diagnostic Reading Case Study </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59</cp:revision>
  <dcterms:created xsi:type="dcterms:W3CDTF">2016-10-22T21:04:54Z</dcterms:created>
  <dcterms:modified xsi:type="dcterms:W3CDTF">2017-02-02T00:15:41Z</dcterms:modified>
</cp:coreProperties>
</file>